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7" r:id="rId5"/>
    <p:sldId id="268" r:id="rId6"/>
    <p:sldId id="259" r:id="rId7"/>
    <p:sldId id="261" r:id="rId8"/>
    <p:sldId id="262" r:id="rId9"/>
    <p:sldId id="260" r:id="rId10"/>
    <p:sldId id="263" r:id="rId11"/>
    <p:sldId id="264" r:id="rId12"/>
    <p:sldId id="265"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rishna Kamal" initials="KK" lastIdx="2" clrIdx="0">
    <p:extLst>
      <p:ext uri="{19B8F6BF-5375-455C-9EA6-DF929625EA0E}">
        <p15:presenceInfo xmlns:p15="http://schemas.microsoft.com/office/powerpoint/2012/main" userId="Krishna Kama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76" d="100"/>
          <a:sy n="76" d="100"/>
        </p:scale>
        <p:origin x="47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E463A75-D8F2-41AC-A0C5-8F3BD327395F}" type="datetimeFigureOut">
              <a:rPr lang="en-IN" smtClean="0"/>
              <a:t>21-07-2017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2357195828"/>
      </p:ext>
    </p:extLst>
  </p:cSld>
  <p:clrMapOvr>
    <a:masterClrMapping/>
  </p:clrMapOvr>
  <p:transition advClick="0" advTm="10000">
    <p:split orient="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E463A75-D8F2-41AC-A0C5-8F3BD327395F}" type="datetimeFigureOut">
              <a:rPr lang="en-IN" smtClean="0"/>
              <a:t>21-07-2017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1659871384"/>
      </p:ext>
    </p:extLst>
  </p:cSld>
  <p:clrMapOvr>
    <a:masterClrMapping/>
  </p:clrMapOvr>
  <p:transition advClick="0" advTm="10000">
    <p:split orient="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5E463A75-D8F2-41AC-A0C5-8F3BD327395F}" type="datetimeFigureOut">
              <a:rPr lang="en-IN" smtClean="0"/>
              <a:t>21-07-2017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2166907095"/>
      </p:ext>
    </p:extLst>
  </p:cSld>
  <p:clrMapOvr>
    <a:masterClrMapping/>
  </p:clrMapOvr>
  <p:transition advClick="0" advTm="10000">
    <p:split orient="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5E463A75-D8F2-41AC-A0C5-8F3BD327395F}" type="datetimeFigureOut">
              <a:rPr lang="en-IN" smtClean="0"/>
              <a:t>21-07-2017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8F116ED-A92D-4E2A-B812-AFC656DDF447}"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714133058"/>
      </p:ext>
    </p:extLst>
  </p:cSld>
  <p:clrMapOvr>
    <a:masterClrMapping/>
  </p:clrMapOvr>
  <p:transition advClick="0" advTm="10000">
    <p:split orient="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E463A75-D8F2-41AC-A0C5-8F3BD327395F}" type="datetimeFigureOut">
              <a:rPr lang="en-IN" smtClean="0"/>
              <a:t>21-07-2017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2376863471"/>
      </p:ext>
    </p:extLst>
  </p:cSld>
  <p:clrMapOvr>
    <a:masterClrMapping/>
  </p:clrMapOvr>
  <p:transition advClick="0" advTm="10000">
    <p:split orient="ver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E463A75-D8F2-41AC-A0C5-8F3BD327395F}" type="datetimeFigureOut">
              <a:rPr lang="en-IN" smtClean="0"/>
              <a:t>21-07-2017</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3117652242"/>
      </p:ext>
    </p:extLst>
  </p:cSld>
  <p:clrMapOvr>
    <a:masterClrMapping/>
  </p:clrMapOvr>
  <p:transition advClick="0" advTm="10000">
    <p:split orient="ver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E463A75-D8F2-41AC-A0C5-8F3BD327395F}" type="datetimeFigureOut">
              <a:rPr lang="en-IN" smtClean="0"/>
              <a:t>21-07-2017</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141648061"/>
      </p:ext>
    </p:extLst>
  </p:cSld>
  <p:clrMapOvr>
    <a:masterClrMapping/>
  </p:clrMapOvr>
  <p:transition advClick="0" advTm="10000">
    <p:split orient="ver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63A75-D8F2-41AC-A0C5-8F3BD327395F}" type="datetimeFigureOut">
              <a:rPr lang="en-IN" smtClean="0"/>
              <a:t>21-07-2017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101564083"/>
      </p:ext>
    </p:extLst>
  </p:cSld>
  <p:clrMapOvr>
    <a:masterClrMapping/>
  </p:clrMapOvr>
  <p:transition advClick="0" advTm="10000">
    <p:split orient="ver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63A75-D8F2-41AC-A0C5-8F3BD327395F}" type="datetimeFigureOut">
              <a:rPr lang="en-IN" smtClean="0"/>
              <a:t>21-07-2017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2175054814"/>
      </p:ext>
    </p:extLst>
  </p:cSld>
  <p:clrMapOvr>
    <a:masterClrMapping/>
  </p:clrMapOvr>
  <p:transition advClick="0" advTm="10000">
    <p:split orient="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5E463A75-D8F2-41AC-A0C5-8F3BD327395F}" type="datetimeFigureOut">
              <a:rPr lang="en-IN" smtClean="0"/>
              <a:t>21-07-2017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810825627"/>
      </p:ext>
    </p:extLst>
  </p:cSld>
  <p:clrMapOvr>
    <a:masterClrMapping/>
  </p:clrMapOvr>
  <p:transition advClick="0" advTm="10000">
    <p:split orient="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E463A75-D8F2-41AC-A0C5-8F3BD327395F}" type="datetimeFigureOut">
              <a:rPr lang="en-IN" smtClean="0"/>
              <a:t>21-07-2017</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1483085944"/>
      </p:ext>
    </p:extLst>
  </p:cSld>
  <p:clrMapOvr>
    <a:masterClrMapping/>
  </p:clrMapOvr>
  <p:transition advClick="0" advTm="10000">
    <p:split orient="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463A75-D8F2-41AC-A0C5-8F3BD327395F}" type="datetimeFigureOut">
              <a:rPr lang="en-IN" smtClean="0"/>
              <a:t>21-07-2017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1964022630"/>
      </p:ext>
    </p:extLst>
  </p:cSld>
  <p:clrMapOvr>
    <a:masterClrMapping/>
  </p:clrMapOvr>
  <p:transition advClick="0" advTm="10000">
    <p:split orient="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463A75-D8F2-41AC-A0C5-8F3BD327395F}" type="datetimeFigureOut">
              <a:rPr lang="en-IN" smtClean="0"/>
              <a:t>21-07-2017</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3016244518"/>
      </p:ext>
    </p:extLst>
  </p:cSld>
  <p:clrMapOvr>
    <a:masterClrMapping/>
  </p:clrMapOvr>
  <p:transition advClick="0" advTm="10000">
    <p:split orient="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E463A75-D8F2-41AC-A0C5-8F3BD327395F}" type="datetimeFigureOut">
              <a:rPr lang="en-IN" smtClean="0"/>
              <a:t>21-07-2017</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3733102860"/>
      </p:ext>
    </p:extLst>
  </p:cSld>
  <p:clrMapOvr>
    <a:masterClrMapping/>
  </p:clrMapOvr>
  <p:transition advClick="0" advTm="10000">
    <p:split orient="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E463A75-D8F2-41AC-A0C5-8F3BD327395F}" type="datetimeFigureOut">
              <a:rPr lang="en-IN" smtClean="0"/>
              <a:t>21-07-2017</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300231340"/>
      </p:ext>
    </p:extLst>
  </p:cSld>
  <p:clrMapOvr>
    <a:masterClrMapping/>
  </p:clrMapOvr>
  <p:transition advClick="0" advTm="10000">
    <p:split orient="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5E463A75-D8F2-41AC-A0C5-8F3BD327395F}" type="datetimeFigureOut">
              <a:rPr lang="en-IN" smtClean="0"/>
              <a:t>21-07-2017</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4032290837"/>
      </p:ext>
    </p:extLst>
  </p:cSld>
  <p:clrMapOvr>
    <a:masterClrMapping/>
  </p:clrMapOvr>
  <p:transition advClick="0" advTm="10000">
    <p:split orient="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E463A75-D8F2-41AC-A0C5-8F3BD327395F}" type="datetimeFigureOut">
              <a:rPr lang="en-IN" smtClean="0"/>
              <a:t>21-07-2017</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8F116ED-A92D-4E2A-B812-AFC656DDF447}" type="slidenum">
              <a:rPr lang="en-IN" smtClean="0"/>
              <a:t>‹#›</a:t>
            </a:fld>
            <a:endParaRPr lang="en-IN"/>
          </a:p>
        </p:txBody>
      </p:sp>
    </p:spTree>
    <p:extLst>
      <p:ext uri="{BB962C8B-B14F-4D97-AF65-F5344CB8AC3E}">
        <p14:creationId xmlns:p14="http://schemas.microsoft.com/office/powerpoint/2010/main" val="3158595221"/>
      </p:ext>
    </p:extLst>
  </p:cSld>
  <p:clrMapOvr>
    <a:masterClrMapping/>
  </p:clrMapOvr>
  <p:transition advClick="0" advTm="10000">
    <p:split orient="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E463A75-D8F2-41AC-A0C5-8F3BD327395F}" type="datetimeFigureOut">
              <a:rPr lang="en-IN" smtClean="0"/>
              <a:t>21-07-2017</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78F116ED-A92D-4E2A-B812-AFC656DDF447}" type="slidenum">
              <a:rPr lang="en-IN" smtClean="0"/>
              <a:t>‹#›</a:t>
            </a:fld>
            <a:endParaRPr lang="en-IN"/>
          </a:p>
        </p:txBody>
      </p:sp>
    </p:spTree>
    <p:extLst>
      <p:ext uri="{BB962C8B-B14F-4D97-AF65-F5344CB8AC3E}">
        <p14:creationId xmlns:p14="http://schemas.microsoft.com/office/powerpoint/2010/main" val="75988453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ransition advClick="0" advTm="10000">
    <p:split orient="vert"/>
  </p:transition>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5EB79B-4231-436D-BA33-0FC9B97BD5D4}"/>
              </a:ext>
            </a:extLst>
          </p:cNvPr>
          <p:cNvSpPr>
            <a:spLocks noGrp="1"/>
          </p:cNvSpPr>
          <p:nvPr>
            <p:ph type="ctrTitle"/>
          </p:nvPr>
        </p:nvSpPr>
        <p:spPr>
          <a:xfrm>
            <a:off x="1154955" y="1447801"/>
            <a:ext cx="4880085" cy="45719"/>
          </a:xfrm>
        </p:spPr>
        <p:txBody>
          <a:bodyPr/>
          <a:lstStyle/>
          <a:p>
            <a:r>
              <a:rPr lang="en-IN" sz="3200" dirty="0"/>
              <a:t>e-Banking</a:t>
            </a:r>
          </a:p>
        </p:txBody>
      </p:sp>
      <p:sp>
        <p:nvSpPr>
          <p:cNvPr id="3" name="Subtitle 2">
            <a:extLst>
              <a:ext uri="{FF2B5EF4-FFF2-40B4-BE49-F238E27FC236}">
                <a16:creationId xmlns:a16="http://schemas.microsoft.com/office/drawing/2014/main" xmlns="" id="{BDA65D34-FCEB-4FE0-84AB-B43C4C3AE176}"/>
              </a:ext>
            </a:extLst>
          </p:cNvPr>
          <p:cNvSpPr>
            <a:spLocks noGrp="1"/>
          </p:cNvSpPr>
          <p:nvPr>
            <p:ph type="subTitle" idx="1"/>
          </p:nvPr>
        </p:nvSpPr>
        <p:spPr>
          <a:xfrm>
            <a:off x="1154954" y="2207623"/>
            <a:ext cx="9295331" cy="4454434"/>
          </a:xfrm>
        </p:spPr>
        <p:txBody>
          <a:bodyPr>
            <a:normAutofit/>
          </a:bodyPr>
          <a:lstStyle/>
          <a:p>
            <a:r>
              <a:rPr lang="en-IN" dirty="0"/>
              <a:t>e-Banking System is the new phase of banking system  which help nation to go cashless and help to preserve natural resource.</a:t>
            </a:r>
          </a:p>
          <a:p>
            <a:endParaRPr lang="en-IN" dirty="0"/>
          </a:p>
          <a:p>
            <a:endParaRPr lang="en-IN" dirty="0"/>
          </a:p>
          <a:p>
            <a:endParaRPr lang="en-IN" dirty="0"/>
          </a:p>
          <a:p>
            <a:r>
              <a:rPr lang="en-IN" dirty="0"/>
              <a:t>Group member:-</a:t>
            </a:r>
          </a:p>
          <a:p>
            <a:r>
              <a:rPr lang="en-IN" dirty="0"/>
              <a:t>1.AMANDEEP SINGH						2.Aryan raj</a:t>
            </a:r>
          </a:p>
          <a:p>
            <a:r>
              <a:rPr lang="en-IN" dirty="0"/>
              <a:t>3.Abhinav </a:t>
            </a:r>
            <a:r>
              <a:rPr lang="en-IN" dirty="0" err="1"/>
              <a:t>kumar</a:t>
            </a:r>
            <a:r>
              <a:rPr lang="en-IN" dirty="0"/>
              <a:t>						</a:t>
            </a:r>
            <a:r>
              <a:rPr lang="en-IN" dirty="0" smtClean="0"/>
              <a:t>4.KrishNa </a:t>
            </a:r>
            <a:r>
              <a:rPr lang="en-IN" dirty="0" err="1"/>
              <a:t>kamal</a:t>
            </a:r>
            <a:r>
              <a:rPr lang="en-IN" dirty="0"/>
              <a:t> </a:t>
            </a:r>
            <a:r>
              <a:rPr lang="en-IN" dirty="0" err="1" smtClean="0"/>
              <a:t>mAndal</a:t>
            </a:r>
            <a:endParaRPr lang="en-IN" dirty="0"/>
          </a:p>
          <a:p>
            <a:r>
              <a:rPr lang="en-IN" dirty="0"/>
              <a:t>5.Susmita </a:t>
            </a:r>
            <a:r>
              <a:rPr lang="en-IN" dirty="0" err="1"/>
              <a:t>dutta</a:t>
            </a:r>
            <a:r>
              <a:rPr lang="en-IN" dirty="0"/>
              <a:t>							6.Saibal Kumar </a:t>
            </a:r>
            <a:r>
              <a:rPr lang="en-IN" dirty="0" err="1"/>
              <a:t>pradhan</a:t>
            </a:r>
            <a:endParaRPr lang="en-IN" dirty="0"/>
          </a:p>
        </p:txBody>
      </p:sp>
    </p:spTree>
    <p:extLst>
      <p:ext uri="{BB962C8B-B14F-4D97-AF65-F5344CB8AC3E}">
        <p14:creationId xmlns:p14="http://schemas.microsoft.com/office/powerpoint/2010/main" val="1001141663"/>
      </p:ext>
    </p:extLst>
  </p:cSld>
  <p:clrMapOvr>
    <a:masterClrMapping/>
  </p:clrMapOvr>
  <p:transition advClick="0" advTm="10000">
    <p:split orient="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1000"/>
                                        <p:tgtEl>
                                          <p:spTgt spid="3">
                                            <p:txEl>
                                              <p:pRg st="4" end="4"/>
                                            </p:txEl>
                                          </p:spTgt>
                                        </p:tgtEl>
                                      </p:cBhvr>
                                    </p:animEffect>
                                    <p:anim calcmode="lin" valueType="num">
                                      <p:cBhvr>
                                        <p:cTn id="1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1000"/>
                                        <p:tgtEl>
                                          <p:spTgt spid="3">
                                            <p:txEl>
                                              <p:pRg st="5" end="5"/>
                                            </p:txEl>
                                          </p:spTgt>
                                        </p:tgtEl>
                                      </p:cBhvr>
                                    </p:animEffect>
                                    <p:anim calcmode="lin" valueType="num">
                                      <p:cBhvr>
                                        <p:cTn id="2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1000"/>
                                        <p:tgtEl>
                                          <p:spTgt spid="3">
                                            <p:txEl>
                                              <p:pRg st="6" end="6"/>
                                            </p:txEl>
                                          </p:spTgt>
                                        </p:tgtEl>
                                      </p:cBhvr>
                                    </p:animEffect>
                                    <p:anim calcmode="lin" valueType="num">
                                      <p:cBhvr>
                                        <p:cTn id="29"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Effect transition="in" filter="fade">
                                      <p:cBhvr>
                                        <p:cTn id="35" dur="1000"/>
                                        <p:tgtEl>
                                          <p:spTgt spid="3">
                                            <p:txEl>
                                              <p:pRg st="7" end="7"/>
                                            </p:txEl>
                                          </p:spTgt>
                                        </p:tgtEl>
                                      </p:cBhvr>
                                    </p:animEffect>
                                    <p:anim calcmode="lin" valueType="num">
                                      <p:cBhvr>
                                        <p:cTn id="36"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636E21-4280-46B2-8B57-B8CB75769BC7}"/>
              </a:ext>
            </a:extLst>
          </p:cNvPr>
          <p:cNvSpPr>
            <a:spLocks noGrp="1"/>
          </p:cNvSpPr>
          <p:nvPr>
            <p:ph type="title"/>
          </p:nvPr>
        </p:nvSpPr>
        <p:spPr>
          <a:xfrm>
            <a:off x="646111" y="452718"/>
            <a:ext cx="9404723" cy="714900"/>
          </a:xfrm>
        </p:spPr>
        <p:txBody>
          <a:bodyPr/>
          <a:lstStyle/>
          <a:p>
            <a:r>
              <a:rPr lang="en-IN" dirty="0" err="1"/>
              <a:t>ScreenShots</a:t>
            </a:r>
            <a:r>
              <a:rPr lang="en-IN" dirty="0"/>
              <a:t> :-</a:t>
            </a:r>
          </a:p>
        </p:txBody>
      </p:sp>
      <p:pic>
        <p:nvPicPr>
          <p:cNvPr id="5" name="Content Placeholder 4">
            <a:extLst>
              <a:ext uri="{FF2B5EF4-FFF2-40B4-BE49-F238E27FC236}">
                <a16:creationId xmlns:a16="http://schemas.microsoft.com/office/drawing/2014/main" xmlns="" id="{1CA530E4-2F7E-45D6-AB84-5F28C8FC62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7205" y="1406768"/>
            <a:ext cx="9036911" cy="5080782"/>
          </a:xfrm>
        </p:spPr>
      </p:pic>
    </p:spTree>
    <p:extLst>
      <p:ext uri="{BB962C8B-B14F-4D97-AF65-F5344CB8AC3E}">
        <p14:creationId xmlns:p14="http://schemas.microsoft.com/office/powerpoint/2010/main" val="34320102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10000">
        <p15:prstTrans prst="crush"/>
      </p:transition>
    </mc:Choice>
    <mc:Fallback xmlns="">
      <p:transition spd="slow" advClick="0" advTm="10000">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E755E8F-9B20-406B-A6A7-C6647D036209}"/>
              </a:ext>
            </a:extLst>
          </p:cNvPr>
          <p:cNvSpPr>
            <a:spLocks noGrp="1"/>
          </p:cNvSpPr>
          <p:nvPr>
            <p:ph type="title"/>
          </p:nvPr>
        </p:nvSpPr>
        <p:spPr>
          <a:xfrm>
            <a:off x="646111" y="452718"/>
            <a:ext cx="9404723" cy="700833"/>
          </a:xfrm>
        </p:spPr>
        <p:txBody>
          <a:bodyPr/>
          <a:lstStyle/>
          <a:p>
            <a:r>
              <a:rPr lang="en-IN" dirty="0"/>
              <a:t>Screenshots :-</a:t>
            </a:r>
          </a:p>
        </p:txBody>
      </p:sp>
      <p:pic>
        <p:nvPicPr>
          <p:cNvPr id="5" name="Content Placeholder 4">
            <a:extLst>
              <a:ext uri="{FF2B5EF4-FFF2-40B4-BE49-F238E27FC236}">
                <a16:creationId xmlns:a16="http://schemas.microsoft.com/office/drawing/2014/main" xmlns="" id="{05082780-6B01-4C6D-897B-506C3E9810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5003" y="1322363"/>
            <a:ext cx="8786696" cy="4940105"/>
          </a:xfrm>
        </p:spPr>
      </p:pic>
    </p:spTree>
    <p:extLst>
      <p:ext uri="{BB962C8B-B14F-4D97-AF65-F5344CB8AC3E}">
        <p14:creationId xmlns:p14="http://schemas.microsoft.com/office/powerpoint/2010/main" val="2638815255"/>
      </p:ext>
    </p:extLst>
  </p:cSld>
  <p:clrMapOvr>
    <a:masterClrMapping/>
  </p:clrMapOvr>
  <mc:AlternateContent xmlns:mc="http://schemas.openxmlformats.org/markup-compatibility/2006" xmlns:p14="http://schemas.microsoft.com/office/powerpoint/2010/main">
    <mc:Choice Requires="p14">
      <p:transition spd="slow" p14:dur="1400" advClick="0" advTm="10000">
        <p14:ripple/>
      </p:transition>
    </mc:Choice>
    <mc:Fallback xmlns="">
      <p:transition spd="slow" advClick="0" advTm="10000">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52A416D-74CA-46CF-AB87-482038093EC2}"/>
              </a:ext>
            </a:extLst>
          </p:cNvPr>
          <p:cNvSpPr>
            <a:spLocks noGrp="1"/>
          </p:cNvSpPr>
          <p:nvPr>
            <p:ph type="title"/>
          </p:nvPr>
        </p:nvSpPr>
        <p:spPr/>
        <p:txBody>
          <a:bodyPr/>
          <a:lstStyle/>
          <a:p>
            <a:r>
              <a:rPr lang="en-IN" dirty="0"/>
              <a:t>Future Scope</a:t>
            </a:r>
          </a:p>
        </p:txBody>
      </p:sp>
      <p:sp>
        <p:nvSpPr>
          <p:cNvPr id="3" name="Content Placeholder 2">
            <a:extLst>
              <a:ext uri="{FF2B5EF4-FFF2-40B4-BE49-F238E27FC236}">
                <a16:creationId xmlns:a16="http://schemas.microsoft.com/office/drawing/2014/main" xmlns="" id="{14484DEB-4B8B-419E-85C2-F1ACED952300}"/>
              </a:ext>
            </a:extLst>
          </p:cNvPr>
          <p:cNvSpPr>
            <a:spLocks noGrp="1"/>
          </p:cNvSpPr>
          <p:nvPr>
            <p:ph idx="1"/>
          </p:nvPr>
        </p:nvSpPr>
        <p:spPr/>
        <p:txBody>
          <a:bodyPr/>
          <a:lstStyle/>
          <a:p>
            <a:pPr marL="0" indent="0">
              <a:buNone/>
            </a:pPr>
            <a:r>
              <a:rPr lang="en-US" dirty="0">
                <a:solidFill>
                  <a:srgbClr val="92D050"/>
                </a:solidFill>
              </a:rPr>
              <a:t>In future, we would like to keep working on this project and make new additions to provide users with more advanced features and more detailed information. We have set our sights on the following additions in future :- </a:t>
            </a:r>
            <a:endParaRPr lang="en-IN" dirty="0">
              <a:solidFill>
                <a:srgbClr val="92D050"/>
              </a:solidFill>
            </a:endParaRPr>
          </a:p>
          <a:p>
            <a:pPr lvl="0"/>
            <a:r>
              <a:rPr lang="en-US" dirty="0">
                <a:solidFill>
                  <a:srgbClr val="92D050"/>
                </a:solidFill>
              </a:rPr>
              <a:t>Addition of More Secure System.</a:t>
            </a:r>
            <a:endParaRPr lang="en-IN" dirty="0">
              <a:solidFill>
                <a:srgbClr val="92D050"/>
              </a:solidFill>
            </a:endParaRPr>
          </a:p>
          <a:p>
            <a:pPr marL="0" indent="0">
              <a:buNone/>
            </a:pPr>
            <a:endParaRPr lang="en-IN" dirty="0">
              <a:solidFill>
                <a:srgbClr val="92D050"/>
              </a:solidFill>
            </a:endParaRPr>
          </a:p>
          <a:p>
            <a:pPr lvl="0"/>
            <a:r>
              <a:rPr lang="en-US" dirty="0">
                <a:solidFill>
                  <a:srgbClr val="92D050"/>
                </a:solidFill>
              </a:rPr>
              <a:t>More Interactive User Interface for The User.</a:t>
            </a:r>
          </a:p>
          <a:p>
            <a:pPr lvl="0"/>
            <a:endParaRPr lang="en-US" dirty="0">
              <a:solidFill>
                <a:srgbClr val="92D050"/>
              </a:solidFill>
            </a:endParaRPr>
          </a:p>
          <a:p>
            <a:pPr lvl="0"/>
            <a:r>
              <a:rPr lang="en-US" dirty="0">
                <a:solidFill>
                  <a:srgbClr val="92D050"/>
                </a:solidFill>
              </a:rPr>
              <a:t>Going Cashless.</a:t>
            </a:r>
            <a:endParaRPr lang="en-IN" dirty="0">
              <a:solidFill>
                <a:srgbClr val="92D050"/>
              </a:solidFill>
            </a:endParaRPr>
          </a:p>
          <a:p>
            <a:pPr marL="0" indent="0">
              <a:buNone/>
            </a:pPr>
            <a:endParaRPr lang="en-IN" dirty="0"/>
          </a:p>
        </p:txBody>
      </p:sp>
    </p:spTree>
    <p:extLst>
      <p:ext uri="{BB962C8B-B14F-4D97-AF65-F5344CB8AC3E}">
        <p14:creationId xmlns:p14="http://schemas.microsoft.com/office/powerpoint/2010/main" val="1127738607"/>
      </p:ext>
    </p:extLst>
  </p:cSld>
  <p:clrMapOvr>
    <a:masterClrMapping/>
  </p:clrMapOvr>
  <mc:AlternateContent xmlns:mc="http://schemas.openxmlformats.org/markup-compatibility/2006" xmlns:p14="http://schemas.microsoft.com/office/powerpoint/2010/main">
    <mc:Choice Requires="p14">
      <p:transition spd="slow" p14:dur="1200" advClick="0" advTm="10000">
        <p14:prism/>
      </p:transition>
    </mc:Choice>
    <mc:Fallback xmlns="">
      <p:transition spd="slow" advClick="0" advTm="10000">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5CC4E5C-C8DC-4ACF-A869-674736ACC1D9}"/>
              </a:ext>
            </a:extLst>
          </p:cNvPr>
          <p:cNvSpPr>
            <a:spLocks noGrp="1"/>
          </p:cNvSpPr>
          <p:nvPr>
            <p:ph type="title"/>
          </p:nvPr>
        </p:nvSpPr>
        <p:spPr/>
        <p:txBody>
          <a:bodyPr/>
          <a:lstStyle/>
          <a:p>
            <a:r>
              <a:rPr lang="en-IN" dirty="0"/>
              <a:t>Conclusion :-</a:t>
            </a:r>
          </a:p>
        </p:txBody>
      </p:sp>
      <p:sp>
        <p:nvSpPr>
          <p:cNvPr id="3" name="Content Placeholder 2">
            <a:extLst>
              <a:ext uri="{FF2B5EF4-FFF2-40B4-BE49-F238E27FC236}">
                <a16:creationId xmlns:a16="http://schemas.microsoft.com/office/drawing/2014/main" xmlns="" id="{D69DA479-0820-4B53-8BAB-8A2D81BE97B1}"/>
              </a:ext>
            </a:extLst>
          </p:cNvPr>
          <p:cNvSpPr>
            <a:spLocks noGrp="1"/>
          </p:cNvSpPr>
          <p:nvPr>
            <p:ph idx="1"/>
          </p:nvPr>
        </p:nvSpPr>
        <p:spPr>
          <a:xfrm>
            <a:off x="1103312" y="1528354"/>
            <a:ext cx="8946541" cy="4720045"/>
          </a:xfrm>
        </p:spPr>
        <p:txBody>
          <a:bodyPr>
            <a:normAutofit/>
          </a:bodyPr>
          <a:lstStyle/>
          <a:p>
            <a:r>
              <a:rPr lang="en-US" dirty="0">
                <a:solidFill>
                  <a:srgbClr val="00B0F0"/>
                </a:solidFill>
              </a:rPr>
              <a:t>This project has been appreciated by all the users in the organization. It is easy to use, since it uses the GUI provided in the user dialog. User friendly screens are provided. The usage of software increases the efficiency, decreases the effort. It has been efficiently employed as a Site management mechanism. It has been thoroughly tested and implemented.</a:t>
            </a:r>
            <a:endParaRPr lang="en-IN" dirty="0">
              <a:solidFill>
                <a:srgbClr val="00B0F0"/>
              </a:solidFill>
            </a:endParaRPr>
          </a:p>
          <a:p>
            <a:pPr marL="0" indent="0">
              <a:buNone/>
            </a:pPr>
            <a:r>
              <a:rPr lang="en-US" dirty="0">
                <a:solidFill>
                  <a:srgbClr val="00B0F0"/>
                </a:solidFill>
              </a:rPr>
              <a:t> </a:t>
            </a:r>
            <a:endParaRPr lang="en-IN" dirty="0">
              <a:solidFill>
                <a:srgbClr val="00B0F0"/>
              </a:solidFill>
            </a:endParaRPr>
          </a:p>
          <a:p>
            <a:r>
              <a:rPr lang="en-US" dirty="0">
                <a:solidFill>
                  <a:srgbClr val="00B0F0"/>
                </a:solidFill>
              </a:rPr>
              <a:t>The project </a:t>
            </a:r>
            <a:r>
              <a:rPr lang="en-US" b="1" dirty="0">
                <a:solidFill>
                  <a:srgbClr val="00B0F0"/>
                </a:solidFill>
              </a:rPr>
              <a:t>“e-Banking System”</a:t>
            </a:r>
            <a:r>
              <a:rPr lang="en-US" dirty="0">
                <a:solidFill>
                  <a:srgbClr val="00B0F0"/>
                </a:solidFill>
              </a:rPr>
              <a:t> is the ideal Project for every customer who will get all the information about the e-Banking System, how to manage his account, doing fund transfer etc. It will provide user the benefit e-Banking with giving enough facility one click away sitting in his home without having to make the long walk and standing in queues.  </a:t>
            </a:r>
            <a:endParaRPr lang="en-IN" dirty="0">
              <a:solidFill>
                <a:srgbClr val="00B0F0"/>
              </a:solidFill>
            </a:endParaRPr>
          </a:p>
          <a:p>
            <a:endParaRPr lang="en-IN" dirty="0"/>
          </a:p>
        </p:txBody>
      </p:sp>
    </p:spTree>
    <p:extLst>
      <p:ext uri="{BB962C8B-B14F-4D97-AF65-F5344CB8AC3E}">
        <p14:creationId xmlns:p14="http://schemas.microsoft.com/office/powerpoint/2010/main" val="3167772917"/>
      </p:ext>
    </p:extLst>
  </p:cSld>
  <p:clrMapOvr>
    <a:masterClrMapping/>
  </p:clrMapOvr>
  <mc:AlternateContent xmlns:mc="http://schemas.openxmlformats.org/markup-compatibility/2006" xmlns:p14="http://schemas.microsoft.com/office/powerpoint/2010/main">
    <mc:Choice Requires="p14">
      <p:transition spd="slow" p14:dur="3900" advClick="0" advTm="10000">
        <p14:glitter pattern="hexagon"/>
      </p:transition>
    </mc:Choice>
    <mc:Fallback xmlns="">
      <p:transition spd="slow" advClick="0" advTm="1000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ED0A39A-2542-4F80-9958-08893552E4D0}"/>
              </a:ext>
            </a:extLst>
          </p:cNvPr>
          <p:cNvSpPr>
            <a:spLocks noGrp="1"/>
          </p:cNvSpPr>
          <p:nvPr>
            <p:ph type="title"/>
          </p:nvPr>
        </p:nvSpPr>
        <p:spPr>
          <a:xfrm>
            <a:off x="646111" y="452718"/>
            <a:ext cx="9404723" cy="709876"/>
          </a:xfrm>
        </p:spPr>
        <p:txBody>
          <a:bodyPr/>
          <a:lstStyle/>
          <a:p>
            <a:r>
              <a:rPr lang="en-IN" sz="4400" dirty="0"/>
              <a:t>    Introduction</a:t>
            </a:r>
            <a:endParaRPr lang="en-IN" dirty="0"/>
          </a:p>
        </p:txBody>
      </p:sp>
      <p:sp>
        <p:nvSpPr>
          <p:cNvPr id="3" name="Content Placeholder 2">
            <a:extLst>
              <a:ext uri="{FF2B5EF4-FFF2-40B4-BE49-F238E27FC236}">
                <a16:creationId xmlns:a16="http://schemas.microsoft.com/office/drawing/2014/main" xmlns="" id="{DC224436-6CD2-4602-BA5C-02114D310A6E}"/>
              </a:ext>
            </a:extLst>
          </p:cNvPr>
          <p:cNvSpPr>
            <a:spLocks noGrp="1"/>
          </p:cNvSpPr>
          <p:nvPr>
            <p:ph idx="1"/>
          </p:nvPr>
        </p:nvSpPr>
        <p:spPr>
          <a:xfrm>
            <a:off x="1317320" y="1539473"/>
            <a:ext cx="8946541" cy="4981302"/>
          </a:xfrm>
        </p:spPr>
        <p:txBody>
          <a:bodyPr/>
          <a:lstStyle/>
          <a:p>
            <a:endParaRPr lang="en-US" b="1" dirty="0"/>
          </a:p>
          <a:p>
            <a:endParaRPr lang="en-US" b="1" dirty="0"/>
          </a:p>
          <a:p>
            <a:endParaRPr lang="en-US" b="1" dirty="0"/>
          </a:p>
          <a:p>
            <a:endParaRPr lang="en-US" b="1" dirty="0"/>
          </a:p>
          <a:p>
            <a:r>
              <a:rPr lang="en-US" b="1" dirty="0">
                <a:solidFill>
                  <a:srgbClr val="FFFF00"/>
                </a:solidFill>
              </a:rPr>
              <a:t>Online banking</a:t>
            </a:r>
            <a:r>
              <a:rPr lang="en-US" dirty="0">
                <a:solidFill>
                  <a:srgbClr val="FFFF00"/>
                </a:solidFill>
              </a:rPr>
              <a:t>, also known as </a:t>
            </a:r>
            <a:r>
              <a:rPr lang="en-US" b="1" dirty="0">
                <a:solidFill>
                  <a:srgbClr val="FFFF00"/>
                </a:solidFill>
              </a:rPr>
              <a:t>internet banking</a:t>
            </a:r>
            <a:r>
              <a:rPr lang="en-US" dirty="0">
                <a:solidFill>
                  <a:srgbClr val="FFFF00"/>
                </a:solidFill>
              </a:rPr>
              <a:t>, </a:t>
            </a:r>
            <a:r>
              <a:rPr lang="en-US" b="1" dirty="0">
                <a:solidFill>
                  <a:srgbClr val="FFFF00"/>
                </a:solidFill>
              </a:rPr>
              <a:t>e-banking</a:t>
            </a:r>
            <a:r>
              <a:rPr lang="en-US" dirty="0">
                <a:solidFill>
                  <a:srgbClr val="FFFF00"/>
                </a:solidFill>
              </a:rPr>
              <a:t> or </a:t>
            </a:r>
            <a:r>
              <a:rPr lang="en-US" b="1" dirty="0">
                <a:solidFill>
                  <a:srgbClr val="FFFF00"/>
                </a:solidFill>
              </a:rPr>
              <a:t>virtual banking</a:t>
            </a:r>
            <a:r>
              <a:rPr lang="en-US" dirty="0">
                <a:solidFill>
                  <a:srgbClr val="FFFF00"/>
                </a:solidFill>
              </a:rPr>
              <a:t>, is an electronic payment system that enables customers of a bank or other financial institution to conduct a range of financial transactions through the financial institution's website. The online banking system will typically connect to or be part of the core banking system operated by a bank and is in contrast to branch banking which was the traditional way customers accessed banking services.</a:t>
            </a:r>
            <a:endParaRPr lang="en-IN" dirty="0">
              <a:solidFill>
                <a:srgbClr val="FFFF00"/>
              </a:solidFill>
            </a:endParaRPr>
          </a:p>
        </p:txBody>
      </p:sp>
      <p:pic>
        <p:nvPicPr>
          <p:cNvPr id="5" name="Picture 4">
            <a:extLst>
              <a:ext uri="{FF2B5EF4-FFF2-40B4-BE49-F238E27FC236}">
                <a16:creationId xmlns:a16="http://schemas.microsoft.com/office/drawing/2014/main" xmlns="" id="{F4FE929F-174A-4797-925B-4F49A40323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88182" y="452717"/>
            <a:ext cx="4790455" cy="2682655"/>
          </a:xfrm>
          <a:prstGeom prst="rect">
            <a:avLst/>
          </a:prstGeom>
        </p:spPr>
      </p:pic>
    </p:spTree>
    <p:extLst>
      <p:ext uri="{BB962C8B-B14F-4D97-AF65-F5344CB8AC3E}">
        <p14:creationId xmlns:p14="http://schemas.microsoft.com/office/powerpoint/2010/main" val="1410716083"/>
      </p:ext>
    </p:extLst>
  </p:cSld>
  <p:clrMapOvr>
    <a:masterClrMapping/>
  </p:clrMapOvr>
  <p:transition advClick="0" advTm="10000">
    <p:split orient="ver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B6B095-9CCE-4C7A-82AE-2961F2A324B5}"/>
              </a:ext>
            </a:extLst>
          </p:cNvPr>
          <p:cNvSpPr>
            <a:spLocks noGrp="1"/>
          </p:cNvSpPr>
          <p:nvPr>
            <p:ph type="title"/>
          </p:nvPr>
        </p:nvSpPr>
        <p:spPr/>
        <p:txBody>
          <a:bodyPr/>
          <a:lstStyle/>
          <a:p>
            <a:r>
              <a:rPr lang="en-IN" dirty="0"/>
              <a:t>Scope</a:t>
            </a:r>
          </a:p>
        </p:txBody>
      </p:sp>
      <p:sp>
        <p:nvSpPr>
          <p:cNvPr id="3" name="Content Placeholder 2">
            <a:extLst>
              <a:ext uri="{FF2B5EF4-FFF2-40B4-BE49-F238E27FC236}">
                <a16:creationId xmlns:a16="http://schemas.microsoft.com/office/drawing/2014/main" xmlns="" id="{B877C770-1463-4E1E-B2E9-5CC730EF1838}"/>
              </a:ext>
            </a:extLst>
          </p:cNvPr>
          <p:cNvSpPr>
            <a:spLocks noGrp="1"/>
          </p:cNvSpPr>
          <p:nvPr>
            <p:ph idx="1"/>
          </p:nvPr>
        </p:nvSpPr>
        <p:spPr>
          <a:xfrm>
            <a:off x="1103312" y="1201784"/>
            <a:ext cx="8946541" cy="5046616"/>
          </a:xfrm>
        </p:spPr>
        <p:txBody>
          <a:bodyPr>
            <a:normAutofit lnSpcReduction="10000"/>
          </a:bodyPr>
          <a:lstStyle/>
          <a:p>
            <a:endParaRPr lang="en-US" dirty="0">
              <a:solidFill>
                <a:schemeClr val="accent1">
                  <a:lumMod val="60000"/>
                  <a:lumOff val="40000"/>
                </a:schemeClr>
              </a:solidFill>
            </a:endParaRPr>
          </a:p>
          <a:p>
            <a:r>
              <a:rPr lang="en-US" dirty="0">
                <a:solidFill>
                  <a:schemeClr val="accent1">
                    <a:lumMod val="60000"/>
                    <a:lumOff val="40000"/>
                  </a:schemeClr>
                </a:solidFill>
              </a:rPr>
              <a:t>Today the customer demands the services of banks 24 hours where he lives even he is in the airplane.</a:t>
            </a:r>
            <a:br>
              <a:rPr lang="en-US" dirty="0">
                <a:solidFill>
                  <a:schemeClr val="accent1">
                    <a:lumMod val="60000"/>
                    <a:lumOff val="40000"/>
                  </a:schemeClr>
                </a:solidFill>
              </a:rPr>
            </a:br>
            <a:r>
              <a:rPr lang="en-US" dirty="0">
                <a:solidFill>
                  <a:schemeClr val="accent1">
                    <a:lumMod val="60000"/>
                    <a:lumOff val="40000"/>
                  </a:schemeClr>
                </a:solidFill>
              </a:rPr>
              <a:t/>
            </a:r>
            <a:br>
              <a:rPr lang="en-US" dirty="0">
                <a:solidFill>
                  <a:schemeClr val="accent1">
                    <a:lumMod val="60000"/>
                    <a:lumOff val="40000"/>
                  </a:schemeClr>
                </a:solidFill>
              </a:rPr>
            </a:br>
            <a:r>
              <a:rPr lang="en-US" dirty="0">
                <a:solidFill>
                  <a:schemeClr val="accent1">
                    <a:lumMod val="60000"/>
                    <a:lumOff val="40000"/>
                  </a:schemeClr>
                </a:solidFill>
              </a:rPr>
              <a:t>Now in this modern age the entire banking structure has been changed due to widespread internet technology. Now all the business-like commerce, trade, import, export, purchase and sale of goods is relying upon electronic banking. By using the advance electronic technology, the banking services are fast and economical.</a:t>
            </a:r>
            <a:br>
              <a:rPr lang="en-US" dirty="0">
                <a:solidFill>
                  <a:schemeClr val="accent1">
                    <a:lumMod val="60000"/>
                    <a:lumOff val="40000"/>
                  </a:schemeClr>
                </a:solidFill>
              </a:rPr>
            </a:br>
            <a:endParaRPr lang="en-US" dirty="0">
              <a:solidFill>
                <a:schemeClr val="accent1">
                  <a:lumMod val="60000"/>
                  <a:lumOff val="40000"/>
                </a:schemeClr>
              </a:solidFill>
            </a:endParaRPr>
          </a:p>
          <a:p>
            <a:r>
              <a:rPr lang="en-US" dirty="0">
                <a:solidFill>
                  <a:schemeClr val="accent1">
                    <a:lumMod val="60000"/>
                    <a:lumOff val="40000"/>
                  </a:schemeClr>
                </a:solidFill>
              </a:rPr>
              <a:t>There is a saving time and saving of money in the use of e-banking. If any country wants to work in the world market, it will have to improve the banking services at international level because old traditional banking is not acceptable in the changing global economy.</a:t>
            </a:r>
            <a:br>
              <a:rPr lang="en-US" dirty="0">
                <a:solidFill>
                  <a:schemeClr val="accent1">
                    <a:lumMod val="60000"/>
                    <a:lumOff val="40000"/>
                  </a:schemeClr>
                </a:solidFill>
              </a:rPr>
            </a:br>
            <a:endParaRPr lang="en-IN" dirty="0">
              <a:solidFill>
                <a:schemeClr val="accent1">
                  <a:lumMod val="60000"/>
                  <a:lumOff val="40000"/>
                </a:schemeClr>
              </a:solidFill>
            </a:endParaRPr>
          </a:p>
        </p:txBody>
      </p:sp>
    </p:spTree>
    <p:extLst>
      <p:ext uri="{BB962C8B-B14F-4D97-AF65-F5344CB8AC3E}">
        <p14:creationId xmlns:p14="http://schemas.microsoft.com/office/powerpoint/2010/main" val="28754930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10000">
        <p15:prstTrans prst="wind"/>
      </p:transition>
    </mc:Choice>
    <mc:Fallback xmlns="">
      <p:transition spd="slow" advClick="0" advTm="10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47D3A6E-D67E-4DE5-A503-9B1AED0ECA19}"/>
              </a:ext>
            </a:extLst>
          </p:cNvPr>
          <p:cNvSpPr>
            <a:spLocks noGrp="1"/>
          </p:cNvSpPr>
          <p:nvPr>
            <p:ph type="title"/>
          </p:nvPr>
        </p:nvSpPr>
        <p:spPr/>
        <p:txBody>
          <a:bodyPr/>
          <a:lstStyle/>
          <a:p>
            <a:r>
              <a:rPr lang="en-US" dirty="0"/>
              <a:t>Data Flow Diagram :-</a:t>
            </a:r>
          </a:p>
        </p:txBody>
      </p:sp>
      <p:pic>
        <p:nvPicPr>
          <p:cNvPr id="5" name="Content Placeholder 4">
            <a:extLst>
              <a:ext uri="{FF2B5EF4-FFF2-40B4-BE49-F238E27FC236}">
                <a16:creationId xmlns:a16="http://schemas.microsoft.com/office/drawing/2014/main" xmlns="" id="{3C0649DF-EEE3-4E70-8F11-6B26754D35D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41325" y="1475232"/>
            <a:ext cx="9109509" cy="4943856"/>
          </a:xfrm>
        </p:spPr>
      </p:pic>
    </p:spTree>
    <p:extLst>
      <p:ext uri="{BB962C8B-B14F-4D97-AF65-F5344CB8AC3E}">
        <p14:creationId xmlns:p14="http://schemas.microsoft.com/office/powerpoint/2010/main" val="19380671"/>
      </p:ext>
    </p:extLst>
  </p:cSld>
  <p:clrMapOvr>
    <a:masterClrMapping/>
  </p:clrMapOvr>
  <mc:AlternateContent xmlns:mc="http://schemas.openxmlformats.org/markup-compatibility/2006" xmlns:p14="http://schemas.microsoft.com/office/powerpoint/2010/main">
    <mc:Choice Requires="p14">
      <p:transition spd="slow" p14:dur="3000" advClick="0" advTm="10000">
        <p14:shred/>
      </p:transition>
    </mc:Choice>
    <mc:Fallback xmlns="">
      <p:transition spd="slow" advClick="0" advTm="10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9A121C1-F02C-43E9-AE41-EFDB9A8A9A46}"/>
              </a:ext>
            </a:extLst>
          </p:cNvPr>
          <p:cNvSpPr>
            <a:spLocks noGrp="1"/>
          </p:cNvSpPr>
          <p:nvPr>
            <p:ph type="title"/>
          </p:nvPr>
        </p:nvSpPr>
        <p:spPr/>
        <p:txBody>
          <a:bodyPr/>
          <a:lstStyle/>
          <a:p>
            <a:r>
              <a:rPr lang="en-US" dirty="0"/>
              <a:t>E-R DIAGRAM :-</a:t>
            </a:r>
          </a:p>
        </p:txBody>
      </p:sp>
      <p:pic>
        <p:nvPicPr>
          <p:cNvPr id="9" name="Content Placeholder 8">
            <a:extLst>
              <a:ext uri="{FF2B5EF4-FFF2-40B4-BE49-F238E27FC236}">
                <a16:creationId xmlns:a16="http://schemas.microsoft.com/office/drawing/2014/main" xmlns="" id="{8E063ED5-FC2F-48C2-AA1C-A71A227A15E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17430" y="1418656"/>
            <a:ext cx="8255452" cy="4902896"/>
          </a:xfrm>
        </p:spPr>
      </p:pic>
    </p:spTree>
    <p:extLst>
      <p:ext uri="{BB962C8B-B14F-4D97-AF65-F5344CB8AC3E}">
        <p14:creationId xmlns:p14="http://schemas.microsoft.com/office/powerpoint/2010/main" val="8522477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10000">
        <p15:prstTrans prst="prestige"/>
      </p:transition>
    </mc:Choice>
    <mc:Fallback xmlns="">
      <p:transition spd="slow" advClick="0" advTm="10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400BF0-C2CD-4DDB-9B23-CB8D45E0016E}"/>
              </a:ext>
            </a:extLst>
          </p:cNvPr>
          <p:cNvSpPr>
            <a:spLocks noGrp="1"/>
          </p:cNvSpPr>
          <p:nvPr>
            <p:ph type="title"/>
          </p:nvPr>
        </p:nvSpPr>
        <p:spPr>
          <a:xfrm>
            <a:off x="646111" y="452718"/>
            <a:ext cx="9404723" cy="683751"/>
          </a:xfrm>
        </p:spPr>
        <p:txBody>
          <a:bodyPr/>
          <a:lstStyle/>
          <a:p>
            <a:r>
              <a:rPr lang="en-IN" dirty="0" err="1"/>
              <a:t>ScreenShots</a:t>
            </a:r>
            <a:r>
              <a:rPr lang="en-IN" dirty="0"/>
              <a:t> :-</a:t>
            </a:r>
          </a:p>
        </p:txBody>
      </p:sp>
      <p:pic>
        <p:nvPicPr>
          <p:cNvPr id="5" name="Content Placeholder 4">
            <a:extLst>
              <a:ext uri="{FF2B5EF4-FFF2-40B4-BE49-F238E27FC236}">
                <a16:creationId xmlns:a16="http://schemas.microsoft.com/office/drawing/2014/main" xmlns="" id="{851FD2BC-F428-4909-BC31-7D3C0C5C3BB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41863" y="1478400"/>
            <a:ext cx="8313758" cy="4674206"/>
          </a:xfrm>
        </p:spPr>
      </p:pic>
    </p:spTree>
    <p:extLst>
      <p:ext uri="{BB962C8B-B14F-4D97-AF65-F5344CB8AC3E}">
        <p14:creationId xmlns:p14="http://schemas.microsoft.com/office/powerpoint/2010/main" val="332961351"/>
      </p:ext>
    </p:extLst>
  </p:cSld>
  <p:clrMapOvr>
    <a:masterClrMapping/>
  </p:clrMapOvr>
  <p:transition spd="slow" advClick="0" advTm="10000">
    <p:wheel spokes="1"/>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8EFB70-17D4-4D4D-9458-D0686C7CE594}"/>
              </a:ext>
            </a:extLst>
          </p:cNvPr>
          <p:cNvSpPr>
            <a:spLocks noGrp="1"/>
          </p:cNvSpPr>
          <p:nvPr>
            <p:ph type="title"/>
          </p:nvPr>
        </p:nvSpPr>
        <p:spPr>
          <a:xfrm>
            <a:off x="646111" y="452718"/>
            <a:ext cx="9735846" cy="996254"/>
          </a:xfrm>
        </p:spPr>
        <p:txBody>
          <a:bodyPr/>
          <a:lstStyle/>
          <a:p>
            <a:r>
              <a:rPr lang="en-IN" dirty="0"/>
              <a:t>Screenshots :-</a:t>
            </a:r>
          </a:p>
        </p:txBody>
      </p:sp>
      <p:pic>
        <p:nvPicPr>
          <p:cNvPr id="5" name="Content Placeholder 4">
            <a:extLst>
              <a:ext uri="{FF2B5EF4-FFF2-40B4-BE49-F238E27FC236}">
                <a16:creationId xmlns:a16="http://schemas.microsoft.com/office/drawing/2014/main" xmlns="" id="{DEBBBFDB-B795-47D4-94F1-311F1FA9C4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5836" y="1448972"/>
            <a:ext cx="8436396" cy="5179256"/>
          </a:xfrm>
        </p:spPr>
      </p:pic>
    </p:spTree>
    <p:extLst>
      <p:ext uri="{BB962C8B-B14F-4D97-AF65-F5344CB8AC3E}">
        <p14:creationId xmlns:p14="http://schemas.microsoft.com/office/powerpoint/2010/main" val="1548545790"/>
      </p:ext>
    </p:extLst>
  </p:cSld>
  <p:clrMapOvr>
    <a:masterClrMapping/>
  </p:clrMapOvr>
  <mc:AlternateContent xmlns:mc="http://schemas.openxmlformats.org/markup-compatibility/2006" xmlns:p14="http://schemas.microsoft.com/office/powerpoint/2010/main">
    <mc:Choice Requires="p14">
      <p:transition spd="slow" p14:dur="4400" advClick="0" advTm="10000">
        <p14:honeycomb/>
      </p:transition>
    </mc:Choice>
    <mc:Fallback xmlns="">
      <p:transition spd="slow" advClick="0" advTm="1000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42E7FC-6F76-4007-BA1A-F6B5C24F1BA7}"/>
              </a:ext>
            </a:extLst>
          </p:cNvPr>
          <p:cNvSpPr>
            <a:spLocks noGrp="1"/>
          </p:cNvSpPr>
          <p:nvPr>
            <p:ph type="title"/>
          </p:nvPr>
        </p:nvSpPr>
        <p:spPr>
          <a:xfrm>
            <a:off x="646111" y="452718"/>
            <a:ext cx="9404723" cy="736002"/>
          </a:xfrm>
        </p:spPr>
        <p:txBody>
          <a:bodyPr/>
          <a:lstStyle/>
          <a:p>
            <a:r>
              <a:rPr lang="en-IN" dirty="0"/>
              <a:t>Screenshots :-</a:t>
            </a:r>
          </a:p>
        </p:txBody>
      </p:sp>
      <p:pic>
        <p:nvPicPr>
          <p:cNvPr id="5" name="Content Placeholder 4">
            <a:extLst>
              <a:ext uri="{FF2B5EF4-FFF2-40B4-BE49-F238E27FC236}">
                <a16:creationId xmlns:a16="http://schemas.microsoft.com/office/drawing/2014/main" xmlns="" id="{3EC80974-9826-4EB7-B251-FC64B1E872C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89645" y="1294228"/>
            <a:ext cx="8761189" cy="4911969"/>
          </a:xfrm>
        </p:spPr>
      </p:pic>
    </p:spTree>
    <p:extLst>
      <p:ext uri="{BB962C8B-B14F-4D97-AF65-F5344CB8AC3E}">
        <p14:creationId xmlns:p14="http://schemas.microsoft.com/office/powerpoint/2010/main" val="38965289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10000">
        <p15:prstTrans prst="fracture"/>
      </p:transition>
    </mc:Choice>
    <mc:Fallback xmlns="">
      <p:transition spd="slow" advClick="0" advTm="10000">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B78C0CC-6D3A-43BC-ABFD-7895951C47A9}"/>
              </a:ext>
            </a:extLst>
          </p:cNvPr>
          <p:cNvSpPr>
            <a:spLocks noGrp="1"/>
          </p:cNvSpPr>
          <p:nvPr>
            <p:ph type="title"/>
          </p:nvPr>
        </p:nvSpPr>
        <p:spPr>
          <a:xfrm>
            <a:off x="646111" y="452718"/>
            <a:ext cx="9404723" cy="883713"/>
          </a:xfrm>
        </p:spPr>
        <p:txBody>
          <a:bodyPr/>
          <a:lstStyle/>
          <a:p>
            <a:r>
              <a:rPr lang="en-IN" dirty="0"/>
              <a:t>Screenshots :-</a:t>
            </a:r>
          </a:p>
        </p:txBody>
      </p:sp>
      <p:pic>
        <p:nvPicPr>
          <p:cNvPr id="5" name="Content Placeholder 4">
            <a:extLst>
              <a:ext uri="{FF2B5EF4-FFF2-40B4-BE49-F238E27FC236}">
                <a16:creationId xmlns:a16="http://schemas.microsoft.com/office/drawing/2014/main" xmlns="" id="{23EADD0D-BEDC-442F-828C-E25EA7474D5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42527" y="1336431"/>
            <a:ext cx="9011889" cy="5066714"/>
          </a:xfrm>
        </p:spPr>
      </p:pic>
    </p:spTree>
    <p:extLst>
      <p:ext uri="{BB962C8B-B14F-4D97-AF65-F5344CB8AC3E}">
        <p14:creationId xmlns:p14="http://schemas.microsoft.com/office/powerpoint/2010/main" val="8784631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10000">
        <p15:prstTrans prst="pageCurlDouble"/>
      </p:transition>
    </mc:Choice>
    <mc:Fallback xmlns="">
      <p:transition spd="slow" advClick="0" advTm="10000">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125</TotalTime>
  <Words>260</Words>
  <Application>Microsoft Office PowerPoint</Application>
  <PresentationFormat>Widescreen</PresentationFormat>
  <Paragraphs>38</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Wingdings 3</vt:lpstr>
      <vt:lpstr>Ion</vt:lpstr>
      <vt:lpstr>e-Banking</vt:lpstr>
      <vt:lpstr>    Introduction</vt:lpstr>
      <vt:lpstr>Scope</vt:lpstr>
      <vt:lpstr>Data Flow Diagram :-</vt:lpstr>
      <vt:lpstr>E-R DIAGRAM :-</vt:lpstr>
      <vt:lpstr>ScreenShots :-</vt:lpstr>
      <vt:lpstr>Screenshots :-</vt:lpstr>
      <vt:lpstr>Screenshots :-</vt:lpstr>
      <vt:lpstr>Screenshots :-</vt:lpstr>
      <vt:lpstr>ScreenShots :-</vt:lpstr>
      <vt:lpstr>Screenshots :-</vt:lpstr>
      <vt:lpstr>Future Scope</vt:lpstr>
      <vt:lpstr>Conclusion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e-Banking</dc:title>
  <dc:creator>Abhinav singh</dc:creator>
  <cp:lastModifiedBy>Krishna Kamal</cp:lastModifiedBy>
  <cp:revision>16</cp:revision>
  <dcterms:created xsi:type="dcterms:W3CDTF">2017-07-20T21:35:21Z</dcterms:created>
  <dcterms:modified xsi:type="dcterms:W3CDTF">2017-07-21T17:51:52Z</dcterms:modified>
</cp:coreProperties>
</file>

<file path=docProps/thumbnail.jpeg>
</file>